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6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9" r:id="rId14"/>
    <p:sldId id="270" r:id="rId15"/>
    <p:sldId id="271" r:id="rId16"/>
    <p:sldId id="272" r:id="rId17"/>
    <p:sldId id="274" r:id="rId18"/>
    <p:sldId id="276" r:id="rId19"/>
    <p:sldId id="278" r:id="rId20"/>
    <p:sldId id="280" r:id="rId21"/>
    <p:sldId id="281" r:id="rId22"/>
    <p:sldId id="282" r:id="rId23"/>
    <p:sldId id="283" r:id="rId24"/>
    <p:sldId id="284" r:id="rId25"/>
  </p:sldIdLst>
  <p:sldSz cx="14630400" cy="8229600"/>
  <p:notesSz cx="8229600" cy="14630400"/>
  <p:embeddedFontLst>
    <p:embeddedFont>
      <p:font typeface="Algerian" panose="04020705040A02060702" pitchFamily="82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Montserrat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583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3EAA4F-BE9C-4529-8F79-2EA11FA96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53" y="214563"/>
            <a:ext cx="12192000" cy="7543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B1CC69-CE02-4501-B478-C5A350B54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871" y="7484051"/>
            <a:ext cx="181952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47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350" y="551855"/>
            <a:ext cx="6165533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Algerian" panose="04020705040A02060702" pitchFamily="82" charset="0"/>
                <a:ea typeface="Barlow Bold" pitchFamily="34" charset="-122"/>
                <a:cs typeface="Barlow Bold" pitchFamily="34" charset="-120"/>
              </a:rPr>
              <a:t>Device Security Hardening</a:t>
            </a:r>
            <a:endParaRPr lang="en-US" sz="4150" dirty="0">
              <a:latin typeface="Algerian" panose="04020705040A02060702" pitchFamily="8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991" y="1613416"/>
            <a:ext cx="1309330" cy="117276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507" y="2169200"/>
            <a:ext cx="282178" cy="3526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63941" y="1814036"/>
            <a:ext cx="264044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Enable Secret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4863941" y="2264450"/>
            <a:ext cx="525018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password </a:t>
            </a:r>
            <a:r>
              <a:rPr lang="en-US" sz="15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cisco123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privileged EXEC mode.</a:t>
            </a:r>
            <a:endParaRPr lang="en-US" sz="1550" dirty="0"/>
          </a:p>
        </p:txBody>
      </p:sp>
      <p:sp>
        <p:nvSpPr>
          <p:cNvPr id="7" name="Shape 3"/>
          <p:cNvSpPr/>
          <p:nvPr/>
        </p:nvSpPr>
        <p:spPr>
          <a:xfrm>
            <a:off x="4713446" y="2801660"/>
            <a:ext cx="9164479" cy="11430"/>
          </a:xfrm>
          <a:prstGeom prst="roundRect">
            <a:avLst>
              <a:gd name="adj" fmla="val 2633624"/>
            </a:avLst>
          </a:prstGeom>
          <a:solidFill>
            <a:srgbClr val="BACFDD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385" y="2836307"/>
            <a:ext cx="2618661" cy="1172766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507" y="3246358"/>
            <a:ext cx="282178" cy="35266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18666" y="3036927"/>
            <a:ext cx="264044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VTY Password</a:t>
            </a: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5518666" y="3487341"/>
            <a:ext cx="4037052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Remote access secured with </a:t>
            </a:r>
            <a:r>
              <a:rPr lang="en-US" sz="15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remote123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550" dirty="0"/>
          </a:p>
        </p:txBody>
      </p:sp>
      <p:sp>
        <p:nvSpPr>
          <p:cNvPr id="12" name="Shape 6"/>
          <p:cNvSpPr/>
          <p:nvPr/>
        </p:nvSpPr>
        <p:spPr>
          <a:xfrm>
            <a:off x="5368171" y="4024551"/>
            <a:ext cx="8509754" cy="11430"/>
          </a:xfrm>
          <a:prstGeom prst="roundRect">
            <a:avLst>
              <a:gd name="adj" fmla="val 2633624"/>
            </a:avLst>
          </a:prstGeom>
          <a:solidFill>
            <a:srgbClr val="BACFDD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660" y="4059198"/>
            <a:ext cx="3927991" cy="1172766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7507" y="4469249"/>
            <a:ext cx="282178" cy="35266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73272" y="4259818"/>
            <a:ext cx="264044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Console Password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6173272" y="4710232"/>
            <a:ext cx="440805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Direct console access protected by </a:t>
            </a:r>
            <a:r>
              <a:rPr lang="en-US" sz="15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class123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550" dirty="0"/>
          </a:p>
        </p:txBody>
      </p:sp>
      <p:sp>
        <p:nvSpPr>
          <p:cNvPr id="17" name="Shape 9"/>
          <p:cNvSpPr/>
          <p:nvPr/>
        </p:nvSpPr>
        <p:spPr>
          <a:xfrm>
            <a:off x="6022777" y="5247442"/>
            <a:ext cx="7855148" cy="11430"/>
          </a:xfrm>
          <a:prstGeom prst="roundRect">
            <a:avLst>
              <a:gd name="adj" fmla="val 2633624"/>
            </a:avLst>
          </a:prstGeom>
          <a:solidFill>
            <a:srgbClr val="BACFDD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0055" y="5282089"/>
            <a:ext cx="5237321" cy="1172766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7626" y="5692140"/>
            <a:ext cx="282178" cy="352663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827996" y="5482709"/>
            <a:ext cx="3426023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Service Password Encryption</a:t>
            </a:r>
            <a:endParaRPr lang="en-US" sz="2050" dirty="0"/>
          </a:p>
        </p:txBody>
      </p:sp>
      <p:sp>
        <p:nvSpPr>
          <p:cNvPr id="21" name="Text 11"/>
          <p:cNvSpPr/>
          <p:nvPr/>
        </p:nvSpPr>
        <p:spPr>
          <a:xfrm>
            <a:off x="6827996" y="5933123"/>
            <a:ext cx="608885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plain-text passwords are encrypted for enhanced security.</a:t>
            </a:r>
            <a:endParaRPr lang="en-US" sz="1550" dirty="0"/>
          </a:p>
        </p:txBody>
      </p:sp>
      <p:sp>
        <p:nvSpPr>
          <p:cNvPr id="22" name="Shape 12"/>
          <p:cNvSpPr/>
          <p:nvPr/>
        </p:nvSpPr>
        <p:spPr>
          <a:xfrm>
            <a:off x="6677501" y="6470333"/>
            <a:ext cx="7200424" cy="11430"/>
          </a:xfrm>
          <a:prstGeom prst="roundRect">
            <a:avLst>
              <a:gd name="adj" fmla="val 2633624"/>
            </a:avLst>
          </a:prstGeom>
          <a:solidFill>
            <a:srgbClr val="BACFDD"/>
          </a:solidFill>
          <a:ln/>
        </p:spPr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330" y="6504980"/>
            <a:ext cx="6546652" cy="1172766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7507" y="6915031"/>
            <a:ext cx="282178" cy="352663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82602" y="6705600"/>
            <a:ext cx="336744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Unauthorized Access Banner</a:t>
            </a:r>
            <a:endParaRPr lang="en-US" sz="2050" dirty="0"/>
          </a:p>
        </p:txBody>
      </p:sp>
      <p:sp>
        <p:nvSpPr>
          <p:cNvPr id="26" name="Text 14"/>
          <p:cNvSpPr/>
          <p:nvPr/>
        </p:nvSpPr>
        <p:spPr>
          <a:xfrm>
            <a:off x="7482602" y="7156013"/>
            <a:ext cx="526113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clear warning: "Unauthorized access is prohibited!"</a:t>
            </a:r>
            <a:endParaRPr lang="en-US" sz="15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B345753-EDAF-4178-AD69-3B101D736C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10871" y="7484051"/>
            <a:ext cx="1819529" cy="6573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4852" y="162877"/>
            <a:ext cx="738878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Algerian" panose="04020705040A02060702" pitchFamily="82" charset="0"/>
                <a:ea typeface="Barlow Bold" pitchFamily="34" charset="-122"/>
                <a:cs typeface="Barlow Bold" pitchFamily="34" charset="-120"/>
              </a:rPr>
              <a:t>Wireless and VoIP Integration</a:t>
            </a:r>
            <a:endParaRPr lang="en-US" sz="4450" dirty="0">
              <a:latin typeface="Algerian" panose="04020705040A02060702" pitchFamily="8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1796772"/>
            <a:ext cx="3651171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1158478" y="27823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Branches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268504"/>
            <a:ext cx="36511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Wireless Access Points deployed in each of the four branches.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34401" y="1796772"/>
            <a:ext cx="36512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5134689" y="27823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Client Devices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34401" y="3268504"/>
            <a:ext cx="36512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 for various wireless clients including tablets, smartphones, and laptops.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746296" y="5066824"/>
            <a:ext cx="36512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6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3146584" y="60524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VLANs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46296" y="6538555"/>
            <a:ext cx="36512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IP phones configured per department, integrated with the existing VLAN structure.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5407B6-437E-47AC-AD32-605EF9FCDFE6}"/>
              </a:ext>
            </a:extLst>
          </p:cNvPr>
          <p:cNvSpPr/>
          <p:nvPr/>
        </p:nvSpPr>
        <p:spPr>
          <a:xfrm>
            <a:off x="119216" y="6669"/>
            <a:ext cx="4176143" cy="586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DHCP IP allocation</a:t>
            </a:r>
            <a:endParaRPr lang="en-US" sz="3200" dirty="0">
              <a:effectLst/>
              <a:latin typeface="Algerian" panose="04020705040A02060702" pitchFamily="8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369DF6-4615-4B14-9BC7-0F43A36AC989}"/>
              </a:ext>
            </a:extLst>
          </p:cNvPr>
          <p:cNvSpPr/>
          <p:nvPr/>
        </p:nvSpPr>
        <p:spPr>
          <a:xfrm>
            <a:off x="146274" y="593304"/>
            <a:ext cx="1691489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b="1" dirty="0">
                <a:solidFill>
                  <a:srgbClr val="1F4D7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Sydney Branch</a:t>
            </a:r>
            <a:endParaRPr lang="en-US" sz="1400" b="1" dirty="0">
              <a:solidFill>
                <a:srgbClr val="1F4D78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A4D475-F2BB-4CA7-966A-CCA6932F0927}"/>
              </a:ext>
            </a:extLst>
          </p:cNvPr>
          <p:cNvSpPr/>
          <p:nvPr/>
        </p:nvSpPr>
        <p:spPr>
          <a:xfrm>
            <a:off x="-156236" y="1168012"/>
            <a:ext cx="889987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Hr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B60559-F920-4D49-AC9D-82A27E84BED8}"/>
              </a:ext>
            </a:extLst>
          </p:cNvPr>
          <p:cNvPicPr/>
          <p:nvPr/>
        </p:nvPicPr>
        <p:blipFill rotWithShape="1">
          <a:blip r:embed="rId2"/>
          <a:srcRect b="44760"/>
          <a:stretch/>
        </p:blipFill>
        <p:spPr bwMode="auto">
          <a:xfrm>
            <a:off x="119216" y="1581150"/>
            <a:ext cx="5943600" cy="2533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6887CD1-3859-421F-9E6C-ABFE7BBBBA32}"/>
              </a:ext>
            </a:extLst>
          </p:cNvPr>
          <p:cNvSpPr/>
          <p:nvPr/>
        </p:nvSpPr>
        <p:spPr>
          <a:xfrm>
            <a:off x="-285896" y="4315327"/>
            <a:ext cx="864339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IT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4FE440-E0C9-41D5-91BF-6CA62B5400E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6274" y="5102646"/>
            <a:ext cx="5943600" cy="26485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510DF3-EE0F-4B2B-ACB8-5E1424E32797}"/>
              </a:ext>
            </a:extLst>
          </p:cNvPr>
          <p:cNvSpPr/>
          <p:nvPr/>
        </p:nvSpPr>
        <p:spPr>
          <a:xfrm>
            <a:off x="6995518" y="1164950"/>
            <a:ext cx="1377300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Finance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07291E-9344-422B-8F88-2085FDF2C92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95518" y="1581150"/>
            <a:ext cx="5943600" cy="26269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84E008-1E16-4083-9016-6B9E5676176E}"/>
              </a:ext>
            </a:extLst>
          </p:cNvPr>
          <p:cNvSpPr/>
          <p:nvPr/>
        </p:nvSpPr>
        <p:spPr>
          <a:xfrm>
            <a:off x="6592384" y="4502365"/>
            <a:ext cx="1287532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Admin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FC1058-0243-4A8F-8A03-AFB83AC26AA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749716" y="5063480"/>
            <a:ext cx="5943600" cy="25806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749E12-3EAF-44CB-A4C9-BEA58350A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0871" y="7484051"/>
            <a:ext cx="181952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04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5438D9-9A8A-4C42-82D8-CE1756B336A1}"/>
              </a:ext>
            </a:extLst>
          </p:cNvPr>
          <p:cNvSpPr/>
          <p:nvPr/>
        </p:nvSpPr>
        <p:spPr>
          <a:xfrm>
            <a:off x="119216" y="0"/>
            <a:ext cx="4176143" cy="586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DHCP IP allocation</a:t>
            </a:r>
            <a:endParaRPr lang="en-US" sz="3200" dirty="0">
              <a:effectLst/>
              <a:latin typeface="Algerian" panose="04020705040A02060702" pitchFamily="8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533044-9561-48EC-95AE-C82BAD50F7C6}"/>
              </a:ext>
            </a:extLst>
          </p:cNvPr>
          <p:cNvSpPr/>
          <p:nvPr/>
        </p:nvSpPr>
        <p:spPr>
          <a:xfrm>
            <a:off x="283760" y="593304"/>
            <a:ext cx="2063385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b="1" dirty="0">
                <a:solidFill>
                  <a:srgbClr val="1F4D7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Melbourne Branch</a:t>
            </a:r>
            <a:endParaRPr lang="en-US" sz="1400" b="1" dirty="0">
              <a:solidFill>
                <a:srgbClr val="1F4D78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6">
            <a:extLst>
              <a:ext uri="{FF2B5EF4-FFF2-40B4-BE49-F238E27FC236}">
                <a16:creationId xmlns:a16="http://schemas.microsoft.com/office/drawing/2014/main" id="{3976F69F-E175-4649-82BD-3BD96153F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0685"/>
            <a:ext cx="59436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7">
            <a:extLst>
              <a:ext uri="{FF2B5EF4-FFF2-40B4-BE49-F238E27FC236}">
                <a16:creationId xmlns:a16="http://schemas.microsoft.com/office/drawing/2014/main" id="{EF83ACFA-79D2-4571-947F-4A12F3CA5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58" y="4496393"/>
            <a:ext cx="59436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66555D-34B5-4964-8415-BD8AF4706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3485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Hr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B15CE9-F358-412D-88DD-0C6AE3853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0658" y="41148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B52FEE-5DD3-4825-8266-510D47BED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89735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103" name="Picture 8">
            <a:extLst>
              <a:ext uri="{FF2B5EF4-FFF2-40B4-BE49-F238E27FC236}">
                <a16:creationId xmlns:a16="http://schemas.microsoft.com/office/drawing/2014/main" id="{8993CBB0-4E39-4A83-828E-A1D5A62C0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979" y="1290051"/>
            <a:ext cx="5943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9">
            <a:extLst>
              <a:ext uri="{FF2B5EF4-FFF2-40B4-BE49-F238E27FC236}">
                <a16:creationId xmlns:a16="http://schemas.microsoft.com/office/drawing/2014/main" id="{D7C47041-D88F-4723-8ED4-307967F0F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979" y="4672841"/>
            <a:ext cx="5943600" cy="245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33FFE925-3AAF-417F-ACEF-B7DA860FC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9979" y="888205"/>
            <a:ext cx="1463040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Finance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81C4EBBA-2FAA-42FD-B77B-A2E3CC43E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9979" y="3891970"/>
            <a:ext cx="1463040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A4BD556-7FEF-4995-9BFE-D69872A09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9979" y="5777506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254F62-710F-4D06-B4F8-A76BC8FA9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0871" y="7484051"/>
            <a:ext cx="181952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2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B96EE0-8DA3-4025-8AB1-B9A675F82D8B}"/>
              </a:ext>
            </a:extLst>
          </p:cNvPr>
          <p:cNvSpPr/>
          <p:nvPr/>
        </p:nvSpPr>
        <p:spPr>
          <a:xfrm>
            <a:off x="119216" y="0"/>
            <a:ext cx="4176143" cy="586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DHCP IP allocation</a:t>
            </a:r>
            <a:endParaRPr lang="en-US" sz="3200" dirty="0">
              <a:effectLst/>
              <a:latin typeface="Algerian" panose="04020705040A02060702" pitchFamily="8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A6399F-E137-4604-A24F-1D4AF9295804}"/>
              </a:ext>
            </a:extLst>
          </p:cNvPr>
          <p:cNvSpPr/>
          <p:nvPr/>
        </p:nvSpPr>
        <p:spPr>
          <a:xfrm>
            <a:off x="119216" y="593304"/>
            <a:ext cx="1858201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b="1" dirty="0">
                <a:solidFill>
                  <a:srgbClr val="1F4D7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Brisbane Branch</a:t>
            </a:r>
            <a:endParaRPr lang="en-US" sz="1400" b="1" dirty="0">
              <a:solidFill>
                <a:srgbClr val="1F4D78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10">
            <a:extLst>
              <a:ext uri="{FF2B5EF4-FFF2-40B4-BE49-F238E27FC236}">
                <a16:creationId xmlns:a16="http://schemas.microsoft.com/office/drawing/2014/main" id="{8807678F-65EE-4284-8467-EB7DBD1E5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5925"/>
            <a:ext cx="59436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1">
            <a:extLst>
              <a:ext uri="{FF2B5EF4-FFF2-40B4-BE49-F238E27FC236}">
                <a16:creationId xmlns:a16="http://schemas.microsoft.com/office/drawing/2014/main" id="{7B20266C-EA58-4143-9D46-FBEA14AD3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81312"/>
            <a:ext cx="59436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BE3AA3-755C-429E-9D7E-604103FCA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28725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Hr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3E166F-BE43-4178-AD3E-C99B4042A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246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2ED189-9375-48AC-857A-F045B3CC6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913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9" name="Picture 12">
            <a:extLst>
              <a:ext uri="{FF2B5EF4-FFF2-40B4-BE49-F238E27FC236}">
                <a16:creationId xmlns:a16="http://schemas.microsoft.com/office/drawing/2014/main" id="{22832158-FF91-4EDE-8CA6-22B8F9AE7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727" y="1638299"/>
            <a:ext cx="5943600" cy="237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13">
            <a:extLst>
              <a:ext uri="{FF2B5EF4-FFF2-40B4-BE49-F238E27FC236}">
                <a16:creationId xmlns:a16="http://schemas.microsoft.com/office/drawing/2014/main" id="{DE536035-F6C5-44AC-9FC1-F595F163E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202" y="4881312"/>
            <a:ext cx="59436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489ADEC1-0ED7-47E3-9A84-6A0D6BAD2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3727" y="1281363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Finance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316A7B19-CDDA-4385-A2BC-6AF2CAF60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3727" y="4624638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1B1AF1-35A9-4877-9260-771EBF79A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0871" y="7484051"/>
            <a:ext cx="181952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22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65753C-40F5-4545-9AC8-7D4574D1640F}"/>
              </a:ext>
            </a:extLst>
          </p:cNvPr>
          <p:cNvSpPr/>
          <p:nvPr/>
        </p:nvSpPr>
        <p:spPr>
          <a:xfrm>
            <a:off x="119216" y="0"/>
            <a:ext cx="4176143" cy="586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DHCP IP allocation</a:t>
            </a:r>
            <a:endParaRPr lang="en-US" sz="3200" dirty="0">
              <a:effectLst/>
              <a:latin typeface="Algerian" panose="04020705040A02060702" pitchFamily="8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4C4AF2-F861-451E-9AA4-904A8126844E}"/>
              </a:ext>
            </a:extLst>
          </p:cNvPr>
          <p:cNvSpPr/>
          <p:nvPr/>
        </p:nvSpPr>
        <p:spPr>
          <a:xfrm>
            <a:off x="119216" y="638877"/>
            <a:ext cx="2108269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b="1" dirty="0">
                <a:solidFill>
                  <a:srgbClr val="1F4D7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Hong Kong Branch</a:t>
            </a:r>
            <a:endParaRPr lang="en-US" sz="1400" b="1" dirty="0">
              <a:solidFill>
                <a:srgbClr val="1F4D78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14">
            <a:extLst>
              <a:ext uri="{FF2B5EF4-FFF2-40B4-BE49-F238E27FC236}">
                <a16:creationId xmlns:a16="http://schemas.microsoft.com/office/drawing/2014/main" id="{84BC8EC3-6052-4E1B-A5F7-8C8C7C5E6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8299"/>
            <a:ext cx="5943600" cy="255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5">
            <a:extLst>
              <a:ext uri="{FF2B5EF4-FFF2-40B4-BE49-F238E27FC236}">
                <a16:creationId xmlns:a16="http://schemas.microsoft.com/office/drawing/2014/main" id="{06BB0FEE-B2F7-4087-A958-0657D27DD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0625"/>
            <a:ext cx="59436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4AC6E9-F19C-4BBD-A62E-F9CCEEF19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8110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Hr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93E582-2FC2-4AA1-836C-6EDC6EFA0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461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31E81B-A1FE-4AB2-BEFE-7C2F5C1F8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05475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5" name="Picture 16">
            <a:extLst>
              <a:ext uri="{FF2B5EF4-FFF2-40B4-BE49-F238E27FC236}">
                <a16:creationId xmlns:a16="http://schemas.microsoft.com/office/drawing/2014/main" id="{E3E82E83-A2DE-46DD-B630-1271C8C08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937" y="1559901"/>
            <a:ext cx="5943600" cy="255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17">
            <a:extLst>
              <a:ext uri="{FF2B5EF4-FFF2-40B4-BE49-F238E27FC236}">
                <a16:creationId xmlns:a16="http://schemas.microsoft.com/office/drawing/2014/main" id="{230020FA-60CA-4728-A045-51CFEDAD9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937" y="4804610"/>
            <a:ext cx="5943600" cy="268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AD8B620C-8B61-453A-B48D-2A98D2FC6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937" y="1199044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Finance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24956D48-323E-4793-BFA2-7339931FF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937" y="456090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C6B74B1A-C24C-4903-B565-F25AA0AE5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937" y="6797546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B0670E-31BF-4A4D-BE00-B10137D66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0871" y="7484051"/>
            <a:ext cx="181952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79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8DCEBD-E4EA-4C3F-8CC2-099893442605}"/>
              </a:ext>
            </a:extLst>
          </p:cNvPr>
          <p:cNvSpPr/>
          <p:nvPr/>
        </p:nvSpPr>
        <p:spPr>
          <a:xfrm>
            <a:off x="129751" y="93699"/>
            <a:ext cx="3746538" cy="648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DNS Resolution</a:t>
            </a:r>
            <a:endParaRPr lang="en-US" sz="3600" dirty="0">
              <a:effectLst/>
              <a:latin typeface="Algerian" panose="04020705040A02060702" pitchFamily="8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875BDF-A746-4F7B-A794-176B5D99C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10" y="1019175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1F4D78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Sydney Branch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1F4D78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1" name="Picture 18">
            <a:extLst>
              <a:ext uri="{FF2B5EF4-FFF2-40B4-BE49-F238E27FC236}">
                <a16:creationId xmlns:a16="http://schemas.microsoft.com/office/drawing/2014/main" id="{95B84F2F-D980-4E45-B153-E86F7F0B5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09" y="1476375"/>
            <a:ext cx="6596407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BFCA01-A1A7-4C45-A485-EE7AC488A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951" y="930442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F4D78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Melbourne Branch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1F4D78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19">
            <a:extLst>
              <a:ext uri="{FF2B5EF4-FFF2-40B4-BE49-F238E27FC236}">
                <a16:creationId xmlns:a16="http://schemas.microsoft.com/office/drawing/2014/main" id="{867B8AE9-F208-48EF-ABBB-CE4210A2F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51" y="1387642"/>
            <a:ext cx="5943600" cy="470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C563E5-36CE-4A3F-82FB-0E80557AB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871" y="7484051"/>
            <a:ext cx="181952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11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8DCEBD-E4EA-4C3F-8CC2-099893442605}"/>
              </a:ext>
            </a:extLst>
          </p:cNvPr>
          <p:cNvSpPr/>
          <p:nvPr/>
        </p:nvSpPr>
        <p:spPr>
          <a:xfrm>
            <a:off x="129751" y="93699"/>
            <a:ext cx="3746538" cy="648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DNS Resolution</a:t>
            </a:r>
            <a:endParaRPr lang="en-US" sz="3600" dirty="0">
              <a:effectLst/>
              <a:latin typeface="Algerian" panose="04020705040A02060702" pitchFamily="8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AEDE0B-0FC4-461D-9266-B5144C53C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51" y="116205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1F4D78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Brisbane Branch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1F4D78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69" name="Picture 20">
            <a:extLst>
              <a:ext uri="{FF2B5EF4-FFF2-40B4-BE49-F238E27FC236}">
                <a16:creationId xmlns:a16="http://schemas.microsoft.com/office/drawing/2014/main" id="{30AD74C5-3112-4FC5-8865-E6F8C917F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1" y="1619250"/>
            <a:ext cx="6187922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1">
            <a:extLst>
              <a:ext uri="{FF2B5EF4-FFF2-40B4-BE49-F238E27FC236}">
                <a16:creationId xmlns:a16="http://schemas.microsoft.com/office/drawing/2014/main" id="{559C265A-9473-4966-8E53-91ECB3680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51" y="1619250"/>
            <a:ext cx="6187922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7A1AAB-02F1-4C92-B2F4-BCF287308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951" y="1074821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F4D78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Hong Kong Branch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1F4D78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30181C-0369-402E-909B-93235CF8B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871" y="7484051"/>
            <a:ext cx="181952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20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99BD2-8624-4E7A-9D37-B40D40B745D9}"/>
              </a:ext>
            </a:extLst>
          </p:cNvPr>
          <p:cNvSpPr/>
          <p:nvPr/>
        </p:nvSpPr>
        <p:spPr>
          <a:xfrm>
            <a:off x="384180" y="574962"/>
            <a:ext cx="3086101" cy="648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HTTP Access</a:t>
            </a:r>
            <a:endParaRPr lang="en-US" sz="3600" dirty="0">
              <a:effectLst/>
              <a:latin typeface="Algerian" panose="04020705040A02060702" pitchFamily="8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94DE90-C14F-43EB-A6AB-CE553F14C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99" y="1610034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F4D78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Sydney Branch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1F4D78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7" name="Picture 22">
            <a:extLst>
              <a:ext uri="{FF2B5EF4-FFF2-40B4-BE49-F238E27FC236}">
                <a16:creationId xmlns:a16="http://schemas.microsoft.com/office/drawing/2014/main" id="{53BB33BE-92DC-4355-B9EF-0829CFBF0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8" y="2067234"/>
            <a:ext cx="6300785" cy="5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258F2A-92B0-4CAB-B242-92132E56F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6246" y="1648327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F4D78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Melbourne Branch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1F4D78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23">
            <a:extLst>
              <a:ext uri="{FF2B5EF4-FFF2-40B4-BE49-F238E27FC236}">
                <a16:creationId xmlns:a16="http://schemas.microsoft.com/office/drawing/2014/main" id="{68137D3A-06CF-4092-9BC2-3016284E8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245" y="2143820"/>
            <a:ext cx="6557459" cy="534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40C0A-1712-437C-89CB-0A65F7210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871" y="7484051"/>
            <a:ext cx="181952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95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699BD2-8624-4E7A-9D37-B40D40B745D9}"/>
              </a:ext>
            </a:extLst>
          </p:cNvPr>
          <p:cNvSpPr/>
          <p:nvPr/>
        </p:nvSpPr>
        <p:spPr>
          <a:xfrm>
            <a:off x="384180" y="574962"/>
            <a:ext cx="3086101" cy="648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HTTP Access</a:t>
            </a:r>
            <a:endParaRPr lang="en-US" sz="3600" dirty="0">
              <a:effectLst/>
              <a:latin typeface="Algerian" panose="04020705040A02060702" pitchFamily="8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F84BF4-FFB2-4D5E-81AD-6A385C748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73" y="1732547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1F4D78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Brisbane Branch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1F4D78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265" name="Picture 24">
            <a:extLst>
              <a:ext uri="{FF2B5EF4-FFF2-40B4-BE49-F238E27FC236}">
                <a16:creationId xmlns:a16="http://schemas.microsoft.com/office/drawing/2014/main" id="{A6DC14D7-54C6-4DB7-BA9C-F683503DC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9" y="2189747"/>
            <a:ext cx="5943600" cy="48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7B34D6-43EE-4809-B049-EF7C92154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033" y="1732547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1F4D78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Hong Kong Branch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1F4D78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25">
            <a:extLst>
              <a:ext uri="{FF2B5EF4-FFF2-40B4-BE49-F238E27FC236}">
                <a16:creationId xmlns:a16="http://schemas.microsoft.com/office/drawing/2014/main" id="{6FCC4477-A0F8-4925-B36E-C4FBBC46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033" y="2189746"/>
            <a:ext cx="5943600" cy="489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DD23B1-7797-4AB5-9BA6-834BBC10F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871" y="7484051"/>
            <a:ext cx="181952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49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BA2B20-8630-433A-A329-FB0A29334588}"/>
              </a:ext>
            </a:extLst>
          </p:cNvPr>
          <p:cNvSpPr/>
          <p:nvPr/>
        </p:nvSpPr>
        <p:spPr>
          <a:xfrm>
            <a:off x="-38249" y="2759664"/>
            <a:ext cx="4955203" cy="810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550"/>
              </a:lnSpc>
            </a:pP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Team</a:t>
            </a:r>
            <a:r>
              <a:rPr lang="en-US" sz="4800" dirty="0">
                <a:latin typeface="Algerian" panose="04020705040A02060702" pitchFamily="82" charset="0"/>
              </a:rPr>
              <a:t> 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Members</a:t>
            </a:r>
            <a:r>
              <a:rPr lang="en-US" sz="4800" dirty="0">
                <a:latin typeface="Algerian" panose="04020705040A02060702" pitchFamily="82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44924-5708-4D6C-BDBA-75415560A618}"/>
              </a:ext>
            </a:extLst>
          </p:cNvPr>
          <p:cNvSpPr txBox="1"/>
          <p:nvPr/>
        </p:nvSpPr>
        <p:spPr>
          <a:xfrm>
            <a:off x="152400" y="3780979"/>
            <a:ext cx="716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M.DANIAL 233588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MUSA BIN  ABDULLAH  233576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AMMAR YAQUB 233550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C1633-B324-4451-9AC1-317F1D427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147" y="0"/>
            <a:ext cx="6192253" cy="7561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C1D81F-7B15-430C-963D-D70B3AD7A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147" y="7550409"/>
            <a:ext cx="6192253" cy="704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365151-6AC2-4748-B1F2-965B09D44AFE}"/>
              </a:ext>
            </a:extLst>
          </p:cNvPr>
          <p:cNvSpPr/>
          <p:nvPr/>
        </p:nvSpPr>
        <p:spPr>
          <a:xfrm>
            <a:off x="27727" y="333633"/>
            <a:ext cx="8438684" cy="2964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  <a:ea typeface="Unbounded Bold" pitchFamily="34" charset="-122"/>
                <a:cs typeface="Unbounded Bold" pitchFamily="34" charset="-120"/>
              </a:rPr>
              <a:t>PROJECT :</a:t>
            </a: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  <a:ea typeface="Barlow Bold" pitchFamily="34" charset="-122"/>
                <a:cs typeface="Barlow Bold" pitchFamily="34" charset="-120"/>
              </a:rPr>
              <a:t>Scalable Enterprise Network Design</a:t>
            </a:r>
            <a:endParaRPr lang="en-US" sz="5400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  <a:p>
            <a:pPr>
              <a:lnSpc>
                <a:spcPts val="5550"/>
              </a:lnSpc>
            </a:pPr>
            <a:endParaRPr lang="en-US" sz="5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61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05581D-6397-4BBA-8ACA-90976368DEFF}"/>
              </a:ext>
            </a:extLst>
          </p:cNvPr>
          <p:cNvSpPr/>
          <p:nvPr/>
        </p:nvSpPr>
        <p:spPr>
          <a:xfrm>
            <a:off x="173822" y="157867"/>
            <a:ext cx="4493538" cy="648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Inter-Branch Ping</a:t>
            </a:r>
            <a:endParaRPr lang="en-US" sz="3600" dirty="0">
              <a:effectLst/>
              <a:latin typeface="Algerian" panose="04020705040A02060702" pitchFamily="8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F052873-3B4E-46C7-9A75-598D15339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22" y="1010652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Melbourne to Sydney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3" name="Picture 30">
            <a:extLst>
              <a:ext uri="{FF2B5EF4-FFF2-40B4-BE49-F238E27FC236}">
                <a16:creationId xmlns:a16="http://schemas.microsoft.com/office/drawing/2014/main" id="{F2BA2235-56F9-4578-BA98-598051527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" b="537"/>
          <a:stretch>
            <a:fillRect/>
          </a:stretch>
        </p:blipFill>
        <p:spPr bwMode="auto">
          <a:xfrm>
            <a:off x="173822" y="1467852"/>
            <a:ext cx="6572176" cy="266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0EEFFB92-ED82-40C0-8B22-64EF267C5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22" y="3934827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322" name="Picture 31">
            <a:extLst>
              <a:ext uri="{FF2B5EF4-FFF2-40B4-BE49-F238E27FC236}">
                <a16:creationId xmlns:a16="http://schemas.microsoft.com/office/drawing/2014/main" id="{40D64178-D48D-48B6-8EAD-62DA51A37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047" y="1078402"/>
            <a:ext cx="6098472" cy="239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32">
            <a:extLst>
              <a:ext uri="{FF2B5EF4-FFF2-40B4-BE49-F238E27FC236}">
                <a16:creationId xmlns:a16="http://schemas.microsoft.com/office/drawing/2014/main" id="{BB506016-431E-4DC0-8D71-51D38D4AD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444" y="4131499"/>
            <a:ext cx="6572176" cy="352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1">
            <a:extLst>
              <a:ext uri="{FF2B5EF4-FFF2-40B4-BE49-F238E27FC236}">
                <a16:creationId xmlns:a16="http://schemas.microsoft.com/office/drawing/2014/main" id="{04994271-D611-4D71-8D56-0A2274D52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047" y="569768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Sydney to Melbourne 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60B1CF24-EF03-4EA3-B446-92A422F0E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6709" y="3990715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Melbourne to Brisbane 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50B3D11D-0B66-4992-BC16-77C7BD123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3909" y="589021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1BDA74DA-A352-4E26-928E-787C7C0BB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47172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Brisbane to Melbourne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26" name="Picture 33">
            <a:extLst>
              <a:ext uri="{FF2B5EF4-FFF2-40B4-BE49-F238E27FC236}">
                <a16:creationId xmlns:a16="http://schemas.microsoft.com/office/drawing/2014/main" id="{778BCD4B-9225-4EB8-9F41-571EE00B5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970679"/>
            <a:ext cx="6833301" cy="268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6">
            <a:extLst>
              <a:ext uri="{FF2B5EF4-FFF2-40B4-BE49-F238E27FC236}">
                <a16:creationId xmlns:a16="http://schemas.microsoft.com/office/drawing/2014/main" id="{D863FE28-7E6E-4987-B1A7-374780755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876047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561992-B990-41AA-8AA0-9E51AC264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0871" y="7659831"/>
            <a:ext cx="1819529" cy="4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46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05581D-6397-4BBA-8ACA-90976368DEFF}"/>
              </a:ext>
            </a:extLst>
          </p:cNvPr>
          <p:cNvSpPr/>
          <p:nvPr/>
        </p:nvSpPr>
        <p:spPr>
          <a:xfrm>
            <a:off x="173822" y="157867"/>
            <a:ext cx="4493538" cy="648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Inter-Branch Ping</a:t>
            </a:r>
            <a:endParaRPr lang="en-US" sz="3600" dirty="0">
              <a:effectLst/>
              <a:latin typeface="Algerian" panose="04020705040A02060702" pitchFamily="8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4338" name="Picture 34">
            <a:extLst>
              <a:ext uri="{FF2B5EF4-FFF2-40B4-BE49-F238E27FC236}">
                <a16:creationId xmlns:a16="http://schemas.microsoft.com/office/drawing/2014/main" id="{F865B2DF-F375-4C6E-95AB-E0FE2A94E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20" y="1671003"/>
            <a:ext cx="6569032" cy="519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" name="Picture 35">
            <a:extLst>
              <a:ext uri="{FF2B5EF4-FFF2-40B4-BE49-F238E27FC236}">
                <a16:creationId xmlns:a16="http://schemas.microsoft.com/office/drawing/2014/main" id="{21AD8229-8DB5-4FA7-8F3C-EA07968A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73" y="1689914"/>
            <a:ext cx="5967663" cy="517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A70DA312-5362-4A89-8E51-320D2016A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025" y="1023233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Brisbane to Hong Kong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8A8331-3C6C-4BF7-9784-62896716D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7425" y="1285486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Hong Kong to Brisbane 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B6BEBBC-A1F6-4B53-B45D-1E314049D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225" y="8071733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8B193D-76FE-42F9-BAEC-B4CF3A076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871" y="7484051"/>
            <a:ext cx="181952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86646C-ED19-4543-BE86-7E8E2E3C8238}"/>
              </a:ext>
            </a:extLst>
          </p:cNvPr>
          <p:cNvSpPr/>
          <p:nvPr/>
        </p:nvSpPr>
        <p:spPr>
          <a:xfrm>
            <a:off x="16042" y="13488"/>
            <a:ext cx="4730782" cy="648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Banner on routers</a:t>
            </a:r>
            <a:endParaRPr lang="en-US" sz="3600" dirty="0">
              <a:effectLst/>
              <a:latin typeface="Algerian" panose="04020705040A02060702" pitchFamily="8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10C77C-C5D3-4381-AF94-8E77E11EC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138989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1F4D78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Sydney Branch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1F4D78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361" name="Picture 28">
            <a:extLst>
              <a:ext uri="{FF2B5EF4-FFF2-40B4-BE49-F238E27FC236}">
                <a16:creationId xmlns:a16="http://schemas.microsoft.com/office/drawing/2014/main" id="{40BBEC87-4466-4917-BC39-16102179B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96189"/>
            <a:ext cx="6078446" cy="570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F9171CAF-35BA-46DB-92DA-1C8C870AE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4569" y="1138989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1F4D78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Melbourne Branch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1F4D78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363" name="Picture 27">
            <a:extLst>
              <a:ext uri="{FF2B5EF4-FFF2-40B4-BE49-F238E27FC236}">
                <a16:creationId xmlns:a16="http://schemas.microsoft.com/office/drawing/2014/main" id="{6E2C3921-0800-45BC-A0BB-BFED0010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568" y="1596189"/>
            <a:ext cx="6216351" cy="570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A7BA7-806B-4B52-BBA0-8D7A49F70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871" y="7484051"/>
            <a:ext cx="181952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01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86646C-ED19-4543-BE86-7E8E2E3C8238}"/>
              </a:ext>
            </a:extLst>
          </p:cNvPr>
          <p:cNvSpPr/>
          <p:nvPr/>
        </p:nvSpPr>
        <p:spPr>
          <a:xfrm>
            <a:off x="16042" y="13488"/>
            <a:ext cx="4730782" cy="648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Banner on routers</a:t>
            </a:r>
            <a:endParaRPr lang="en-US" sz="3600" dirty="0">
              <a:effectLst/>
              <a:latin typeface="Algerian" panose="04020705040A02060702" pitchFamily="8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E13CB-B137-411E-AE23-3C5270177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42" y="898358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1F4D78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Brisbane Branch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1F4D78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385" name="Picture 26">
            <a:extLst>
              <a:ext uri="{FF2B5EF4-FFF2-40B4-BE49-F238E27FC236}">
                <a16:creationId xmlns:a16="http://schemas.microsoft.com/office/drawing/2014/main" id="{92DEFD5E-4C99-4E9E-B1D4-81587ED99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1" y="1355557"/>
            <a:ext cx="5943601" cy="597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CABFBA92-00B7-4F6C-BE94-DE4902BDE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9158" y="669373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F4D78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Hong Kong Branch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1F4D78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387" name="Picture 29">
            <a:extLst>
              <a:ext uri="{FF2B5EF4-FFF2-40B4-BE49-F238E27FC236}">
                <a16:creationId xmlns:a16="http://schemas.microsoft.com/office/drawing/2014/main" id="{96A9494A-7D79-4512-AA18-5B4A174C5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55558"/>
            <a:ext cx="5943600" cy="597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3E39271E-01B5-43C5-BC25-17DB8EEC3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6193873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64D1A9-4B60-4363-BA33-6303840B1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871" y="7484051"/>
            <a:ext cx="181952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66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32A203-376F-4B3F-9546-3AEBC71EF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4630400" cy="82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15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938" y="695563"/>
            <a:ext cx="9222957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E3C4E"/>
                </a:solidFill>
                <a:latin typeface="Algerian" panose="04020705040A02060702" pitchFamily="82" charset="0"/>
                <a:ea typeface="Barlow Bold" pitchFamily="34" charset="-122"/>
                <a:cs typeface="Barlow Bold" pitchFamily="34" charset="-120"/>
              </a:rPr>
              <a:t>Introduction to Jackson Company Network Infrastructure</a:t>
            </a:r>
            <a:endParaRPr lang="en-US" sz="3800" dirty="0">
              <a:latin typeface="Algerian" panose="04020705040A02060702" pitchFamily="8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42938" y="2179796"/>
            <a:ext cx="413266" cy="413266"/>
          </a:xfrm>
          <a:prstGeom prst="roundRect">
            <a:avLst>
              <a:gd name="adj" fmla="val 6668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93" y="2205097"/>
            <a:ext cx="290036" cy="3625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39917" y="2242899"/>
            <a:ext cx="244768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Comprehensive Design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239917" y="2655094"/>
            <a:ext cx="7261146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Network infrastructure design and configuration for Jackson Company's branches in Sydney, Melbourne, Brisbane, and Hong Kong.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642938" y="3610213"/>
            <a:ext cx="413266" cy="413266"/>
          </a:xfrm>
          <a:prstGeom prst="roundRect">
            <a:avLst>
              <a:gd name="adj" fmla="val 6668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93" y="3635514"/>
            <a:ext cx="290036" cy="3625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39917" y="3673316"/>
            <a:ext cx="2417445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Security &amp; Efficiency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239917" y="4085511"/>
            <a:ext cx="7261146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VLAN segmentation, VLSM subnetting, DHCP, OSPF routing, ACL firewalls, and device hardening for optimal security and performance.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642938" y="5040630"/>
            <a:ext cx="413266" cy="413266"/>
          </a:xfrm>
          <a:prstGeom prst="roundRect">
            <a:avLst>
              <a:gd name="adj" fmla="val 6668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93" y="5065931"/>
            <a:ext cx="290036" cy="36254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39917" y="5103733"/>
            <a:ext cx="2417445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Integrated Services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1239917" y="5515928"/>
            <a:ext cx="7261146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Internal servers for DNS/HTTP, wireless access points, and VoIP integration ensure seamless communication and operations.</a:t>
            </a:r>
            <a:endParaRPr lang="en-US" sz="1400" dirty="0"/>
          </a:p>
        </p:txBody>
      </p:sp>
      <p:sp>
        <p:nvSpPr>
          <p:cNvPr id="16" name="Shape 10"/>
          <p:cNvSpPr/>
          <p:nvPr/>
        </p:nvSpPr>
        <p:spPr>
          <a:xfrm>
            <a:off x="642938" y="6471047"/>
            <a:ext cx="413266" cy="413266"/>
          </a:xfrm>
          <a:prstGeom prst="roundRect">
            <a:avLst>
              <a:gd name="adj" fmla="val 6668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493" y="6496348"/>
            <a:ext cx="290036" cy="36254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239917" y="6534150"/>
            <a:ext cx="2417445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Rigorous Testing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1239917" y="6946344"/>
            <a:ext cx="7261146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Final testing using simulation tools validates the design's effectiveness and reliability.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30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084" y="2919889"/>
            <a:ext cx="10554176" cy="629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E3C4E"/>
                </a:solidFill>
                <a:latin typeface="Algerian" panose="04020705040A02060702" pitchFamily="82" charset="0"/>
                <a:ea typeface="Barlow Bold" pitchFamily="34" charset="-122"/>
                <a:cs typeface="Barlow Bold" pitchFamily="34" charset="-120"/>
              </a:rPr>
              <a:t>VLAN Design and Subnetting for Sydney Branch</a:t>
            </a:r>
            <a:endParaRPr lang="en-US" sz="3950" dirty="0">
              <a:latin typeface="Algerian" panose="04020705040A02060702" pitchFamily="8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70084" y="3836908"/>
            <a:ext cx="13290233" cy="3872389"/>
          </a:xfrm>
          <a:prstGeom prst="roundRect">
            <a:avLst>
              <a:gd name="adj" fmla="val 741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77704" y="3844528"/>
            <a:ext cx="13274993" cy="5510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69156" y="3966924"/>
            <a:ext cx="293203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VLAN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191714" y="3966924"/>
            <a:ext cx="292822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Department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10462" y="3966924"/>
            <a:ext cx="292822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Subnet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0829211" y="3966924"/>
            <a:ext cx="293203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Gateway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7704" y="4395549"/>
            <a:ext cx="13274993" cy="5510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869156" y="4517946"/>
            <a:ext cx="293203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4191714" y="4517946"/>
            <a:ext cx="292822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HR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10462" y="4517946"/>
            <a:ext cx="292822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188.88.0.0/21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0829211" y="4517946"/>
            <a:ext cx="293203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188.88.0.1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77704" y="4946571"/>
            <a:ext cx="13274993" cy="5510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869156" y="5068967"/>
            <a:ext cx="293203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4191714" y="5068967"/>
            <a:ext cx="292822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7510462" y="5068967"/>
            <a:ext cx="292822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188.88.8.0/21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10829211" y="5068967"/>
            <a:ext cx="293203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188.88.8.1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77704" y="5497592"/>
            <a:ext cx="13274993" cy="5510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869156" y="5619988"/>
            <a:ext cx="293203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30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4191714" y="5619988"/>
            <a:ext cx="292822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Finance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7510462" y="5619988"/>
            <a:ext cx="292822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188.88.20.0/21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10829211" y="5619988"/>
            <a:ext cx="293203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188.88.20.1</a:t>
            </a:r>
            <a:endParaRPr lang="en-US" sz="1500" dirty="0"/>
          </a:p>
        </p:txBody>
      </p:sp>
      <p:sp>
        <p:nvSpPr>
          <p:cNvPr id="25" name="Shape 22"/>
          <p:cNvSpPr/>
          <p:nvPr/>
        </p:nvSpPr>
        <p:spPr>
          <a:xfrm>
            <a:off x="677704" y="6048613"/>
            <a:ext cx="13274993" cy="5510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869156" y="6171009"/>
            <a:ext cx="293203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40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4191714" y="6171009"/>
            <a:ext cx="292822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Admin</a:t>
            </a:r>
            <a:endParaRPr lang="en-US" sz="1500" dirty="0"/>
          </a:p>
        </p:txBody>
      </p:sp>
      <p:sp>
        <p:nvSpPr>
          <p:cNvPr id="28" name="Text 25"/>
          <p:cNvSpPr/>
          <p:nvPr/>
        </p:nvSpPr>
        <p:spPr>
          <a:xfrm>
            <a:off x="7510462" y="6171009"/>
            <a:ext cx="292822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188.88.16.0/22</a:t>
            </a:r>
            <a:endParaRPr lang="en-US" sz="1500" dirty="0"/>
          </a:p>
        </p:txBody>
      </p:sp>
      <p:sp>
        <p:nvSpPr>
          <p:cNvPr id="29" name="Text 26"/>
          <p:cNvSpPr/>
          <p:nvPr/>
        </p:nvSpPr>
        <p:spPr>
          <a:xfrm>
            <a:off x="10829211" y="6171009"/>
            <a:ext cx="293203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188.88.16.1</a:t>
            </a:r>
            <a:endParaRPr lang="en-US" sz="1500" dirty="0"/>
          </a:p>
        </p:txBody>
      </p:sp>
      <p:sp>
        <p:nvSpPr>
          <p:cNvPr id="30" name="Shape 27"/>
          <p:cNvSpPr/>
          <p:nvPr/>
        </p:nvSpPr>
        <p:spPr>
          <a:xfrm>
            <a:off x="677704" y="6599634"/>
            <a:ext cx="13274993" cy="5510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869156" y="6722031"/>
            <a:ext cx="293203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</a:t>
            </a:r>
            <a:endParaRPr lang="en-US" sz="1500" dirty="0"/>
          </a:p>
        </p:txBody>
      </p:sp>
      <p:sp>
        <p:nvSpPr>
          <p:cNvPr id="32" name="Text 29"/>
          <p:cNvSpPr/>
          <p:nvPr/>
        </p:nvSpPr>
        <p:spPr>
          <a:xfrm>
            <a:off x="4191714" y="6722031"/>
            <a:ext cx="292822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Servers</a:t>
            </a:r>
            <a:endParaRPr lang="en-US" sz="1500" dirty="0"/>
          </a:p>
        </p:txBody>
      </p:sp>
      <p:sp>
        <p:nvSpPr>
          <p:cNvPr id="33" name="Text 30"/>
          <p:cNvSpPr/>
          <p:nvPr/>
        </p:nvSpPr>
        <p:spPr>
          <a:xfrm>
            <a:off x="7510462" y="6722031"/>
            <a:ext cx="292822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188.88.36.0/25</a:t>
            </a:r>
            <a:endParaRPr lang="en-US" sz="1500" dirty="0"/>
          </a:p>
        </p:txBody>
      </p:sp>
      <p:sp>
        <p:nvSpPr>
          <p:cNvPr id="34" name="Text 31"/>
          <p:cNvSpPr/>
          <p:nvPr/>
        </p:nvSpPr>
        <p:spPr>
          <a:xfrm>
            <a:off x="10829211" y="6722031"/>
            <a:ext cx="293203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188.88.36.1</a:t>
            </a:r>
            <a:endParaRPr lang="en-US" sz="1500" dirty="0"/>
          </a:p>
        </p:txBody>
      </p:sp>
      <p:sp>
        <p:nvSpPr>
          <p:cNvPr id="35" name="Shape 32"/>
          <p:cNvSpPr/>
          <p:nvPr/>
        </p:nvSpPr>
        <p:spPr>
          <a:xfrm>
            <a:off x="677704" y="7150656"/>
            <a:ext cx="13274993" cy="5510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869156" y="7273052"/>
            <a:ext cx="293203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60</a:t>
            </a:r>
            <a:endParaRPr lang="en-US" sz="1500" dirty="0"/>
          </a:p>
        </p:txBody>
      </p:sp>
      <p:sp>
        <p:nvSpPr>
          <p:cNvPr id="37" name="Text 34"/>
          <p:cNvSpPr/>
          <p:nvPr/>
        </p:nvSpPr>
        <p:spPr>
          <a:xfrm>
            <a:off x="4191714" y="7273052"/>
            <a:ext cx="292822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Guest WiFi</a:t>
            </a:r>
            <a:endParaRPr lang="en-US" sz="1500" dirty="0"/>
          </a:p>
        </p:txBody>
      </p:sp>
      <p:sp>
        <p:nvSpPr>
          <p:cNvPr id="38" name="Text 35"/>
          <p:cNvSpPr/>
          <p:nvPr/>
        </p:nvSpPr>
        <p:spPr>
          <a:xfrm>
            <a:off x="7510462" y="7273052"/>
            <a:ext cx="292822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188.88.32.0/21</a:t>
            </a:r>
            <a:endParaRPr lang="en-US" sz="1500" dirty="0"/>
          </a:p>
        </p:txBody>
      </p:sp>
      <p:sp>
        <p:nvSpPr>
          <p:cNvPr id="39" name="Text 36"/>
          <p:cNvSpPr/>
          <p:nvPr/>
        </p:nvSpPr>
        <p:spPr>
          <a:xfrm>
            <a:off x="10829211" y="7273052"/>
            <a:ext cx="293203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188.88.32.1</a:t>
            </a:r>
            <a:endParaRPr lang="en-US" sz="15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0401CF-67A0-44C2-8DFD-24E73F949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871" y="7516135"/>
            <a:ext cx="1819529" cy="6573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735" y="735455"/>
            <a:ext cx="12765643" cy="113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2E3C4E"/>
                </a:solidFill>
                <a:latin typeface="Algerian" panose="04020705040A02060702" pitchFamily="82" charset="0"/>
                <a:ea typeface="Barlow Bold" pitchFamily="34" charset="-122"/>
                <a:cs typeface="Barlow Bold" pitchFamily="34" charset="-120"/>
              </a:rPr>
              <a:t>VLAN Design and Subnetting for Melbourne &amp; Brisbane</a:t>
            </a:r>
          </a:p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2E3C4E"/>
                </a:solidFill>
                <a:latin typeface="Algerian" panose="04020705040A02060702" pitchFamily="82" charset="0"/>
                <a:ea typeface="Barlow Bold" pitchFamily="34" charset="-122"/>
                <a:cs typeface="Barlow Bold" pitchFamily="34" charset="-120"/>
              </a:rPr>
              <a:t> Branches</a:t>
            </a:r>
            <a:endParaRPr lang="en-US" sz="3500" dirty="0">
              <a:latin typeface="Algerian" panose="04020705040A02060702" pitchFamily="8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6027" y="2546271"/>
            <a:ext cx="2240994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Melbourne Branch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596027" y="3017877"/>
            <a:ext cx="6511409" cy="3459837"/>
          </a:xfrm>
          <a:prstGeom prst="roundRect">
            <a:avLst>
              <a:gd name="adj" fmla="val 738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03647" y="3025497"/>
            <a:ext cx="6496169" cy="4920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74025" y="3135273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VLAN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2401848" y="3135273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Department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4025860" y="3135273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Subnet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649873" y="3135273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Gateway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603647" y="3517583"/>
            <a:ext cx="6496169" cy="49208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74025" y="3627358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2401848" y="3627358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HR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4025860" y="3627358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188.88.64.0/19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5649873" y="3627358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188.88.64.1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603647" y="4009668"/>
            <a:ext cx="6496169" cy="4920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74025" y="4119443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2401848" y="4119443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4025860" y="4119443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188.88.96.0/23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5649873" y="4119443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188.88.96.1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603647" y="4501753"/>
            <a:ext cx="6496169" cy="49208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74025" y="4611529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30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2401848" y="4611529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Finance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4025860" y="4611529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188.88.98.0/23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5649873" y="4611529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188.88.98.1</a:t>
            </a:r>
            <a:endParaRPr lang="en-US" sz="1300" dirty="0"/>
          </a:p>
        </p:txBody>
      </p:sp>
      <p:sp>
        <p:nvSpPr>
          <p:cNvPr id="25" name="Shape 23"/>
          <p:cNvSpPr/>
          <p:nvPr/>
        </p:nvSpPr>
        <p:spPr>
          <a:xfrm>
            <a:off x="603647" y="4993838"/>
            <a:ext cx="6496169" cy="4920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774025" y="5103614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40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2401848" y="5103614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Admin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4025860" y="5103614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188.88.100.0/23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5649873" y="5103614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188.88.100.1</a:t>
            </a:r>
            <a:endParaRPr lang="en-US" sz="1300" dirty="0"/>
          </a:p>
        </p:txBody>
      </p:sp>
      <p:sp>
        <p:nvSpPr>
          <p:cNvPr id="30" name="Shape 28"/>
          <p:cNvSpPr/>
          <p:nvPr/>
        </p:nvSpPr>
        <p:spPr>
          <a:xfrm>
            <a:off x="603647" y="5485924"/>
            <a:ext cx="6496169" cy="49208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774025" y="5595699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</a:t>
            </a:r>
            <a:endParaRPr lang="en-US" sz="1300" dirty="0"/>
          </a:p>
        </p:txBody>
      </p:sp>
      <p:sp>
        <p:nvSpPr>
          <p:cNvPr id="32" name="Text 30"/>
          <p:cNvSpPr/>
          <p:nvPr/>
        </p:nvSpPr>
        <p:spPr>
          <a:xfrm>
            <a:off x="2401848" y="5595699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Servers</a:t>
            </a:r>
            <a:endParaRPr lang="en-US" sz="1300" dirty="0"/>
          </a:p>
        </p:txBody>
      </p:sp>
      <p:sp>
        <p:nvSpPr>
          <p:cNvPr id="33" name="Text 31"/>
          <p:cNvSpPr/>
          <p:nvPr/>
        </p:nvSpPr>
        <p:spPr>
          <a:xfrm>
            <a:off x="4025860" y="5595699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188.88.102.0/25</a:t>
            </a:r>
            <a:endParaRPr lang="en-US" sz="1300" dirty="0"/>
          </a:p>
        </p:txBody>
      </p:sp>
      <p:sp>
        <p:nvSpPr>
          <p:cNvPr id="34" name="Text 32"/>
          <p:cNvSpPr/>
          <p:nvPr/>
        </p:nvSpPr>
        <p:spPr>
          <a:xfrm>
            <a:off x="5649873" y="5595699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188.88.102.1</a:t>
            </a:r>
            <a:endParaRPr lang="en-US" sz="1300" dirty="0"/>
          </a:p>
        </p:txBody>
      </p:sp>
      <p:sp>
        <p:nvSpPr>
          <p:cNvPr id="35" name="Shape 33"/>
          <p:cNvSpPr/>
          <p:nvPr/>
        </p:nvSpPr>
        <p:spPr>
          <a:xfrm>
            <a:off x="603647" y="5978009"/>
            <a:ext cx="6496169" cy="4920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774025" y="6087785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60</a:t>
            </a:r>
            <a:endParaRPr lang="en-US" sz="1300" dirty="0"/>
          </a:p>
        </p:txBody>
      </p:sp>
      <p:sp>
        <p:nvSpPr>
          <p:cNvPr id="37" name="Text 35"/>
          <p:cNvSpPr/>
          <p:nvPr/>
        </p:nvSpPr>
        <p:spPr>
          <a:xfrm>
            <a:off x="2401848" y="6087785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Guest WiFi</a:t>
            </a:r>
            <a:endParaRPr lang="en-US" sz="1300" dirty="0"/>
          </a:p>
        </p:txBody>
      </p:sp>
      <p:sp>
        <p:nvSpPr>
          <p:cNvPr id="38" name="Text 36"/>
          <p:cNvSpPr/>
          <p:nvPr/>
        </p:nvSpPr>
        <p:spPr>
          <a:xfrm>
            <a:off x="4025860" y="6087785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188.88.104.0/23</a:t>
            </a:r>
            <a:endParaRPr lang="en-US" sz="1300" dirty="0"/>
          </a:p>
        </p:txBody>
      </p:sp>
      <p:sp>
        <p:nvSpPr>
          <p:cNvPr id="39" name="Text 37"/>
          <p:cNvSpPr/>
          <p:nvPr/>
        </p:nvSpPr>
        <p:spPr>
          <a:xfrm>
            <a:off x="5649873" y="6087785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188.88.104.1</a:t>
            </a:r>
            <a:endParaRPr lang="en-US" sz="1300" dirty="0"/>
          </a:p>
        </p:txBody>
      </p:sp>
      <p:sp>
        <p:nvSpPr>
          <p:cNvPr id="40" name="Text 38"/>
          <p:cNvSpPr/>
          <p:nvPr/>
        </p:nvSpPr>
        <p:spPr>
          <a:xfrm>
            <a:off x="7530584" y="2546271"/>
            <a:ext cx="2240994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Brisbane Branch</a:t>
            </a:r>
            <a:endParaRPr lang="en-US" sz="1750" dirty="0"/>
          </a:p>
        </p:txBody>
      </p:sp>
      <p:sp>
        <p:nvSpPr>
          <p:cNvPr id="41" name="Shape 39"/>
          <p:cNvSpPr/>
          <p:nvPr/>
        </p:nvSpPr>
        <p:spPr>
          <a:xfrm>
            <a:off x="7530584" y="3017877"/>
            <a:ext cx="6511409" cy="3459837"/>
          </a:xfrm>
          <a:prstGeom prst="roundRect">
            <a:avLst>
              <a:gd name="adj" fmla="val 738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7538204" y="3025497"/>
            <a:ext cx="6496169" cy="4920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7708583" y="3135273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VLAN</a:t>
            </a:r>
            <a:endParaRPr lang="en-US" sz="1300" dirty="0"/>
          </a:p>
        </p:txBody>
      </p:sp>
      <p:sp>
        <p:nvSpPr>
          <p:cNvPr id="44" name="Text 42"/>
          <p:cNvSpPr/>
          <p:nvPr/>
        </p:nvSpPr>
        <p:spPr>
          <a:xfrm>
            <a:off x="9336405" y="3135273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Department</a:t>
            </a:r>
            <a:endParaRPr lang="en-US" sz="1300" dirty="0"/>
          </a:p>
        </p:txBody>
      </p:sp>
      <p:sp>
        <p:nvSpPr>
          <p:cNvPr id="45" name="Text 43"/>
          <p:cNvSpPr/>
          <p:nvPr/>
        </p:nvSpPr>
        <p:spPr>
          <a:xfrm>
            <a:off x="10960418" y="3135273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Subnet</a:t>
            </a:r>
            <a:endParaRPr lang="en-US" sz="1300" dirty="0"/>
          </a:p>
        </p:txBody>
      </p:sp>
      <p:sp>
        <p:nvSpPr>
          <p:cNvPr id="46" name="Text 44"/>
          <p:cNvSpPr/>
          <p:nvPr/>
        </p:nvSpPr>
        <p:spPr>
          <a:xfrm>
            <a:off x="12584430" y="3135273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Gateway</a:t>
            </a:r>
            <a:endParaRPr lang="en-US" sz="1300" dirty="0"/>
          </a:p>
        </p:txBody>
      </p:sp>
      <p:sp>
        <p:nvSpPr>
          <p:cNvPr id="47" name="Shape 45"/>
          <p:cNvSpPr/>
          <p:nvPr/>
        </p:nvSpPr>
        <p:spPr>
          <a:xfrm>
            <a:off x="7538204" y="3517583"/>
            <a:ext cx="6496169" cy="49208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7708583" y="3627358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</a:t>
            </a:r>
            <a:endParaRPr lang="en-US" sz="1300" dirty="0"/>
          </a:p>
        </p:txBody>
      </p:sp>
      <p:sp>
        <p:nvSpPr>
          <p:cNvPr id="49" name="Text 47"/>
          <p:cNvSpPr/>
          <p:nvPr/>
        </p:nvSpPr>
        <p:spPr>
          <a:xfrm>
            <a:off x="9336405" y="3627358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HR</a:t>
            </a:r>
            <a:endParaRPr lang="en-US" sz="1300" dirty="0"/>
          </a:p>
        </p:txBody>
      </p:sp>
      <p:sp>
        <p:nvSpPr>
          <p:cNvPr id="50" name="Text 48"/>
          <p:cNvSpPr/>
          <p:nvPr/>
        </p:nvSpPr>
        <p:spPr>
          <a:xfrm>
            <a:off x="10960418" y="3627358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188.88.76.0/20</a:t>
            </a:r>
            <a:endParaRPr lang="en-US" sz="1300" dirty="0"/>
          </a:p>
        </p:txBody>
      </p:sp>
      <p:sp>
        <p:nvSpPr>
          <p:cNvPr id="51" name="Text 49"/>
          <p:cNvSpPr/>
          <p:nvPr/>
        </p:nvSpPr>
        <p:spPr>
          <a:xfrm>
            <a:off x="12584430" y="3627358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188.88.76.1</a:t>
            </a:r>
            <a:endParaRPr lang="en-US" sz="1300" dirty="0"/>
          </a:p>
        </p:txBody>
      </p:sp>
      <p:sp>
        <p:nvSpPr>
          <p:cNvPr id="52" name="Shape 50"/>
          <p:cNvSpPr/>
          <p:nvPr/>
        </p:nvSpPr>
        <p:spPr>
          <a:xfrm>
            <a:off x="7538204" y="4009668"/>
            <a:ext cx="6496169" cy="4920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7708583" y="4119443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</a:t>
            </a:r>
            <a:endParaRPr lang="en-US" sz="1300" dirty="0"/>
          </a:p>
        </p:txBody>
      </p:sp>
      <p:sp>
        <p:nvSpPr>
          <p:cNvPr id="54" name="Text 52"/>
          <p:cNvSpPr/>
          <p:nvPr/>
        </p:nvSpPr>
        <p:spPr>
          <a:xfrm>
            <a:off x="9336405" y="4119443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</a:t>
            </a:r>
            <a:endParaRPr lang="en-US" sz="1300" dirty="0"/>
          </a:p>
        </p:txBody>
      </p:sp>
      <p:sp>
        <p:nvSpPr>
          <p:cNvPr id="55" name="Text 53"/>
          <p:cNvSpPr/>
          <p:nvPr/>
        </p:nvSpPr>
        <p:spPr>
          <a:xfrm>
            <a:off x="10960418" y="4119443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188.88.80.0/23</a:t>
            </a:r>
            <a:endParaRPr lang="en-US" sz="1300" dirty="0"/>
          </a:p>
        </p:txBody>
      </p:sp>
      <p:sp>
        <p:nvSpPr>
          <p:cNvPr id="56" name="Text 54"/>
          <p:cNvSpPr/>
          <p:nvPr/>
        </p:nvSpPr>
        <p:spPr>
          <a:xfrm>
            <a:off x="12584430" y="4119443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188.88.80.1</a:t>
            </a:r>
            <a:endParaRPr lang="en-US" sz="1300" dirty="0"/>
          </a:p>
        </p:txBody>
      </p:sp>
      <p:sp>
        <p:nvSpPr>
          <p:cNvPr id="57" name="Shape 55"/>
          <p:cNvSpPr/>
          <p:nvPr/>
        </p:nvSpPr>
        <p:spPr>
          <a:xfrm>
            <a:off x="7538204" y="4501753"/>
            <a:ext cx="6496169" cy="49208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8" name="Text 56"/>
          <p:cNvSpPr/>
          <p:nvPr/>
        </p:nvSpPr>
        <p:spPr>
          <a:xfrm>
            <a:off x="7708583" y="4611529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30</a:t>
            </a:r>
            <a:endParaRPr lang="en-US" sz="1300" dirty="0"/>
          </a:p>
        </p:txBody>
      </p:sp>
      <p:sp>
        <p:nvSpPr>
          <p:cNvPr id="59" name="Text 57"/>
          <p:cNvSpPr/>
          <p:nvPr/>
        </p:nvSpPr>
        <p:spPr>
          <a:xfrm>
            <a:off x="9336405" y="4611529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Finance</a:t>
            </a:r>
            <a:endParaRPr lang="en-US" sz="1300" dirty="0"/>
          </a:p>
        </p:txBody>
      </p:sp>
      <p:sp>
        <p:nvSpPr>
          <p:cNvPr id="60" name="Text 58"/>
          <p:cNvSpPr/>
          <p:nvPr/>
        </p:nvSpPr>
        <p:spPr>
          <a:xfrm>
            <a:off x="10960418" y="4611529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188.88.82.0/23</a:t>
            </a:r>
            <a:endParaRPr lang="en-US" sz="1300" dirty="0"/>
          </a:p>
        </p:txBody>
      </p:sp>
      <p:sp>
        <p:nvSpPr>
          <p:cNvPr id="61" name="Text 59"/>
          <p:cNvSpPr/>
          <p:nvPr/>
        </p:nvSpPr>
        <p:spPr>
          <a:xfrm>
            <a:off x="12584430" y="4611529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188.88.82.1</a:t>
            </a:r>
            <a:endParaRPr lang="en-US" sz="1300" dirty="0"/>
          </a:p>
        </p:txBody>
      </p:sp>
      <p:sp>
        <p:nvSpPr>
          <p:cNvPr id="62" name="Shape 60"/>
          <p:cNvSpPr/>
          <p:nvPr/>
        </p:nvSpPr>
        <p:spPr>
          <a:xfrm>
            <a:off x="7538204" y="4993838"/>
            <a:ext cx="6496169" cy="4920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3" name="Text 61"/>
          <p:cNvSpPr/>
          <p:nvPr/>
        </p:nvSpPr>
        <p:spPr>
          <a:xfrm>
            <a:off x="7708583" y="5103614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40</a:t>
            </a:r>
            <a:endParaRPr lang="en-US" sz="1300" dirty="0"/>
          </a:p>
        </p:txBody>
      </p:sp>
      <p:sp>
        <p:nvSpPr>
          <p:cNvPr id="64" name="Text 62"/>
          <p:cNvSpPr/>
          <p:nvPr/>
        </p:nvSpPr>
        <p:spPr>
          <a:xfrm>
            <a:off x="9336405" y="5103614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Admin</a:t>
            </a:r>
            <a:endParaRPr lang="en-US" sz="1300" dirty="0"/>
          </a:p>
        </p:txBody>
      </p:sp>
      <p:sp>
        <p:nvSpPr>
          <p:cNvPr id="65" name="Text 63"/>
          <p:cNvSpPr/>
          <p:nvPr/>
        </p:nvSpPr>
        <p:spPr>
          <a:xfrm>
            <a:off x="10960418" y="5103614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188.88.84.0/23</a:t>
            </a:r>
            <a:endParaRPr lang="en-US" sz="1300" dirty="0"/>
          </a:p>
        </p:txBody>
      </p:sp>
      <p:sp>
        <p:nvSpPr>
          <p:cNvPr id="66" name="Text 64"/>
          <p:cNvSpPr/>
          <p:nvPr/>
        </p:nvSpPr>
        <p:spPr>
          <a:xfrm>
            <a:off x="12584430" y="5103614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188.88.84.1</a:t>
            </a:r>
            <a:endParaRPr lang="en-US" sz="1300" dirty="0"/>
          </a:p>
        </p:txBody>
      </p:sp>
      <p:sp>
        <p:nvSpPr>
          <p:cNvPr id="67" name="Shape 65"/>
          <p:cNvSpPr/>
          <p:nvPr/>
        </p:nvSpPr>
        <p:spPr>
          <a:xfrm>
            <a:off x="7538204" y="5485924"/>
            <a:ext cx="6496169" cy="49208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7708583" y="5595699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</a:t>
            </a:r>
            <a:endParaRPr lang="en-US" sz="1300" dirty="0"/>
          </a:p>
        </p:txBody>
      </p:sp>
      <p:sp>
        <p:nvSpPr>
          <p:cNvPr id="69" name="Text 67"/>
          <p:cNvSpPr/>
          <p:nvPr/>
        </p:nvSpPr>
        <p:spPr>
          <a:xfrm>
            <a:off x="9336405" y="5595699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Servers</a:t>
            </a:r>
            <a:endParaRPr lang="en-US" sz="1300" dirty="0"/>
          </a:p>
        </p:txBody>
      </p:sp>
      <p:sp>
        <p:nvSpPr>
          <p:cNvPr id="70" name="Text 68"/>
          <p:cNvSpPr/>
          <p:nvPr/>
        </p:nvSpPr>
        <p:spPr>
          <a:xfrm>
            <a:off x="10960418" y="5595699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188.88.86.0/25</a:t>
            </a:r>
            <a:endParaRPr lang="en-US" sz="1300" dirty="0"/>
          </a:p>
        </p:txBody>
      </p:sp>
      <p:sp>
        <p:nvSpPr>
          <p:cNvPr id="71" name="Text 69"/>
          <p:cNvSpPr/>
          <p:nvPr/>
        </p:nvSpPr>
        <p:spPr>
          <a:xfrm>
            <a:off x="12584430" y="5595699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188.88.86.1</a:t>
            </a:r>
            <a:endParaRPr lang="en-US" sz="1300" dirty="0"/>
          </a:p>
        </p:txBody>
      </p:sp>
      <p:sp>
        <p:nvSpPr>
          <p:cNvPr id="72" name="Shape 70"/>
          <p:cNvSpPr/>
          <p:nvPr/>
        </p:nvSpPr>
        <p:spPr>
          <a:xfrm>
            <a:off x="7538204" y="5978009"/>
            <a:ext cx="6496169" cy="4920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3" name="Text 71"/>
          <p:cNvSpPr/>
          <p:nvPr/>
        </p:nvSpPr>
        <p:spPr>
          <a:xfrm>
            <a:off x="7708583" y="6087785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60</a:t>
            </a:r>
            <a:endParaRPr lang="en-US" sz="1300" dirty="0"/>
          </a:p>
        </p:txBody>
      </p:sp>
      <p:sp>
        <p:nvSpPr>
          <p:cNvPr id="74" name="Text 72"/>
          <p:cNvSpPr/>
          <p:nvPr/>
        </p:nvSpPr>
        <p:spPr>
          <a:xfrm>
            <a:off x="9336405" y="6087785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Guest WiFi</a:t>
            </a:r>
            <a:endParaRPr lang="en-US" sz="1300" dirty="0"/>
          </a:p>
        </p:txBody>
      </p:sp>
      <p:sp>
        <p:nvSpPr>
          <p:cNvPr id="75" name="Text 73"/>
          <p:cNvSpPr/>
          <p:nvPr/>
        </p:nvSpPr>
        <p:spPr>
          <a:xfrm>
            <a:off x="10960418" y="6087785"/>
            <a:ext cx="127587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188.88.88.0/23</a:t>
            </a:r>
            <a:endParaRPr lang="en-US" sz="1300" dirty="0"/>
          </a:p>
        </p:txBody>
      </p:sp>
      <p:sp>
        <p:nvSpPr>
          <p:cNvPr id="76" name="Text 74"/>
          <p:cNvSpPr/>
          <p:nvPr/>
        </p:nvSpPr>
        <p:spPr>
          <a:xfrm>
            <a:off x="12584430" y="6087785"/>
            <a:ext cx="127968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188.88.88.1</a:t>
            </a:r>
            <a:endParaRPr lang="en-US" sz="1300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54D7AAF4-5A7D-4D5F-B1C6-8D8DA5534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871" y="7484051"/>
            <a:ext cx="1819529" cy="6573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36" y="630291"/>
            <a:ext cx="12821483" cy="1485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Algerian" panose="04020705040A02060702" pitchFamily="82" charset="0"/>
                <a:ea typeface="Barlow Bold" pitchFamily="34" charset="-122"/>
                <a:cs typeface="Barlow Bold" pitchFamily="34" charset="-120"/>
              </a:rPr>
              <a:t>VLAN Design and Subnetting for Hong Kong </a:t>
            </a:r>
          </a:p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Algerian" panose="04020705040A02060702" pitchFamily="82" charset="0"/>
                <a:ea typeface="Barlow Bold" pitchFamily="34" charset="-122"/>
                <a:cs typeface="Barlow Bold" pitchFamily="34" charset="-120"/>
              </a:rPr>
              <a:t>Branch</a:t>
            </a:r>
            <a:endParaRPr lang="en-US" sz="4450" dirty="0">
              <a:latin typeface="Algerian" panose="04020705040A02060702" pitchFamily="8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58309" y="2549366"/>
            <a:ext cx="6448663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504" y="27735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HR (VLAN 10)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82504" y="3259693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Subnet: 188.88.96.0/23, Gateway: 188.88.96.1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423547" y="2549366"/>
            <a:ext cx="6448663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47742" y="27735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IT (VLAN 20)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47742" y="3259693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Subnet: 188.88.100.0/23, Gateway: 188.88.100.1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8309" y="4047173"/>
            <a:ext cx="6448663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2504" y="4271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Finance (VLAN 30)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2504" y="4757499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Subnet: 188.88.102.0/23, Gateway: 188.88.102.1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423547" y="4047173"/>
            <a:ext cx="6448663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47742" y="4271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Admin (VLAN 40)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47742" y="4757499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Subnet: 188.88.104.0/23, Gateway: 188.88.104.1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58309" y="5544979"/>
            <a:ext cx="6448663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82504" y="57691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Servers (VLAN 50)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2504" y="6255306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Subnet: 188.91.36.0/25, Gateway: 188.91.36.1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7423547" y="5544979"/>
            <a:ext cx="6448663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47742" y="57691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Guest WiFi (VLAN 60)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47742" y="6255306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Subnet: 188.88.108.0/23, Gateway: 188.88.108.1</a:t>
            </a:r>
            <a:endParaRPr lang="en-US" sz="17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E70AB8-9848-4B97-A4D1-D3E846EBB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871" y="7484051"/>
            <a:ext cx="1819529" cy="6573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7734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Algerian" panose="04020705040A02060702" pitchFamily="82" charset="0"/>
                <a:ea typeface="Barlow Bold" pitchFamily="34" charset="-122"/>
                <a:cs typeface="Barlow Bold" pitchFamily="34" charset="-120"/>
              </a:rPr>
              <a:t>DHCP and Internal Server Configuration</a:t>
            </a:r>
            <a:endParaRPr lang="en-US" sz="4450" dirty="0">
              <a:latin typeface="Algerian" panose="04020705040A02060702" pitchFamily="8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3327678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4085868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DHCP Services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4572000"/>
            <a:ext cx="236196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Enabled on all client-facing VLANs using Layer 3 switches, with static reservations for servers.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19" y="3327678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77419" y="4085868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DNS Server IPs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77419" y="4572000"/>
            <a:ext cx="236196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Sydney: 188.88.36.12, Melbourne: 188.88.64.12, Brisbane: 188.88.90.12, Hong Kong: 188.88.106.12.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129" y="3327678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0129" y="4085868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Servers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10129" y="4572000"/>
            <a:ext cx="236196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branch hosts 6 core servers on VLAN 50, including DNS, HTTP, FTP, Mail, Database, and Backup servers.</a:t>
            </a:r>
            <a:endParaRPr lang="en-US" sz="1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FC04E1-5A33-4782-A756-999160530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0871" y="7484051"/>
            <a:ext cx="1819529" cy="6573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9697" y="1127760"/>
            <a:ext cx="7817406" cy="1246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Algerian" panose="04020705040A02060702" pitchFamily="82" charset="0"/>
                <a:ea typeface="Barlow Bold" pitchFamily="34" charset="-122"/>
                <a:cs typeface="Barlow Bold" pitchFamily="34" charset="-120"/>
              </a:rPr>
              <a:t>Internal Server IP Addresses by Service</a:t>
            </a:r>
            <a:endParaRPr lang="en-US" sz="3900" dirty="0">
              <a:latin typeface="Algerian" panose="04020705040A02060702" pitchFamily="8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49697" y="2658785"/>
            <a:ext cx="7817406" cy="4443055"/>
          </a:xfrm>
          <a:prstGeom prst="roundRect">
            <a:avLst>
              <a:gd name="adj" fmla="val 63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57317" y="2666405"/>
            <a:ext cx="7802166" cy="5459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46746" y="2787729"/>
            <a:ext cx="117776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910989" y="2787729"/>
            <a:ext cx="11739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Sydney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9471422" y="2787729"/>
            <a:ext cx="11739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Melbourne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11031855" y="2787729"/>
            <a:ext cx="11739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Brisbane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12592288" y="2787729"/>
            <a:ext cx="117776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Hong Kong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157317" y="3212306"/>
            <a:ext cx="7802166" cy="5459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346746" y="3333631"/>
            <a:ext cx="117776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DNS Server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910989" y="3333631"/>
            <a:ext cx="11739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188.88.36.12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9471422" y="3333631"/>
            <a:ext cx="11739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188.88.102.12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11031855" y="3333631"/>
            <a:ext cx="11739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188.88.90.12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12592288" y="3333631"/>
            <a:ext cx="117776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188.91.36.12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57317" y="3758208"/>
            <a:ext cx="7802166" cy="5459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346746" y="3879533"/>
            <a:ext cx="117776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 Server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7910989" y="3879533"/>
            <a:ext cx="11739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188.88.36.11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9471422" y="3879533"/>
            <a:ext cx="11739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188.88.102.11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11031855" y="3879533"/>
            <a:ext cx="11739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188.88.90.11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12592288" y="3879533"/>
            <a:ext cx="117776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188.91.36.11</a:t>
            </a:r>
            <a:endParaRPr lang="en-US" sz="1450" dirty="0"/>
          </a:p>
        </p:txBody>
      </p:sp>
      <p:sp>
        <p:nvSpPr>
          <p:cNvPr id="23" name="Shape 20"/>
          <p:cNvSpPr/>
          <p:nvPr/>
        </p:nvSpPr>
        <p:spPr>
          <a:xfrm>
            <a:off x="6157317" y="4304109"/>
            <a:ext cx="7802166" cy="5459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346746" y="4425434"/>
            <a:ext cx="117776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FTP Server</a:t>
            </a:r>
            <a:endParaRPr lang="en-US" sz="1450" dirty="0"/>
          </a:p>
        </p:txBody>
      </p:sp>
      <p:sp>
        <p:nvSpPr>
          <p:cNvPr id="25" name="Text 22"/>
          <p:cNvSpPr/>
          <p:nvPr/>
        </p:nvSpPr>
        <p:spPr>
          <a:xfrm>
            <a:off x="7910989" y="4425434"/>
            <a:ext cx="11739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188.88.36.13</a:t>
            </a:r>
            <a:endParaRPr lang="en-US" sz="1450" dirty="0"/>
          </a:p>
        </p:txBody>
      </p:sp>
      <p:sp>
        <p:nvSpPr>
          <p:cNvPr id="26" name="Text 23"/>
          <p:cNvSpPr/>
          <p:nvPr/>
        </p:nvSpPr>
        <p:spPr>
          <a:xfrm>
            <a:off x="9471422" y="4425434"/>
            <a:ext cx="11739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188.88.102.13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11031855" y="4425434"/>
            <a:ext cx="11739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188.88.90.13</a:t>
            </a:r>
            <a:endParaRPr lang="en-US" sz="1450" dirty="0"/>
          </a:p>
        </p:txBody>
      </p:sp>
      <p:sp>
        <p:nvSpPr>
          <p:cNvPr id="28" name="Text 25"/>
          <p:cNvSpPr/>
          <p:nvPr/>
        </p:nvSpPr>
        <p:spPr>
          <a:xfrm>
            <a:off x="12592288" y="4425434"/>
            <a:ext cx="117776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188.91.36.13</a:t>
            </a:r>
            <a:endParaRPr lang="en-US" sz="1450" dirty="0"/>
          </a:p>
        </p:txBody>
      </p:sp>
      <p:sp>
        <p:nvSpPr>
          <p:cNvPr id="29" name="Shape 26"/>
          <p:cNvSpPr/>
          <p:nvPr/>
        </p:nvSpPr>
        <p:spPr>
          <a:xfrm>
            <a:off x="6157317" y="4850011"/>
            <a:ext cx="7802166" cy="5459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6346746" y="4971336"/>
            <a:ext cx="117776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Mail Server</a:t>
            </a:r>
            <a:endParaRPr lang="en-US" sz="1450" dirty="0"/>
          </a:p>
        </p:txBody>
      </p:sp>
      <p:sp>
        <p:nvSpPr>
          <p:cNvPr id="31" name="Text 28"/>
          <p:cNvSpPr/>
          <p:nvPr/>
        </p:nvSpPr>
        <p:spPr>
          <a:xfrm>
            <a:off x="7910989" y="4971336"/>
            <a:ext cx="11739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188.88.36.14</a:t>
            </a:r>
            <a:endParaRPr lang="en-US" sz="1450" dirty="0"/>
          </a:p>
        </p:txBody>
      </p:sp>
      <p:sp>
        <p:nvSpPr>
          <p:cNvPr id="32" name="Text 29"/>
          <p:cNvSpPr/>
          <p:nvPr/>
        </p:nvSpPr>
        <p:spPr>
          <a:xfrm>
            <a:off x="9471422" y="4971336"/>
            <a:ext cx="11739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188.88.102.14</a:t>
            </a:r>
            <a:endParaRPr lang="en-US" sz="1450" dirty="0"/>
          </a:p>
        </p:txBody>
      </p:sp>
      <p:sp>
        <p:nvSpPr>
          <p:cNvPr id="33" name="Text 30"/>
          <p:cNvSpPr/>
          <p:nvPr/>
        </p:nvSpPr>
        <p:spPr>
          <a:xfrm>
            <a:off x="11031855" y="4971336"/>
            <a:ext cx="11739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188.88.90.14</a:t>
            </a:r>
            <a:endParaRPr lang="en-US" sz="1450" dirty="0"/>
          </a:p>
        </p:txBody>
      </p:sp>
      <p:sp>
        <p:nvSpPr>
          <p:cNvPr id="34" name="Text 31"/>
          <p:cNvSpPr/>
          <p:nvPr/>
        </p:nvSpPr>
        <p:spPr>
          <a:xfrm>
            <a:off x="12592288" y="4971336"/>
            <a:ext cx="117776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188.91.36.14</a:t>
            </a:r>
            <a:endParaRPr lang="en-US" sz="1450" dirty="0"/>
          </a:p>
        </p:txBody>
      </p:sp>
      <p:sp>
        <p:nvSpPr>
          <p:cNvPr id="35" name="Shape 32"/>
          <p:cNvSpPr/>
          <p:nvPr/>
        </p:nvSpPr>
        <p:spPr>
          <a:xfrm>
            <a:off x="6157317" y="5395913"/>
            <a:ext cx="7802166" cy="8491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6346746" y="5517237"/>
            <a:ext cx="1177766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Server</a:t>
            </a:r>
            <a:endParaRPr lang="en-US" sz="1450" dirty="0"/>
          </a:p>
        </p:txBody>
      </p:sp>
      <p:sp>
        <p:nvSpPr>
          <p:cNvPr id="37" name="Text 34"/>
          <p:cNvSpPr/>
          <p:nvPr/>
        </p:nvSpPr>
        <p:spPr>
          <a:xfrm>
            <a:off x="7910989" y="5517237"/>
            <a:ext cx="11739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188.88.36.15</a:t>
            </a:r>
            <a:endParaRPr lang="en-US" sz="1450" dirty="0"/>
          </a:p>
        </p:txBody>
      </p:sp>
      <p:sp>
        <p:nvSpPr>
          <p:cNvPr id="38" name="Text 35"/>
          <p:cNvSpPr/>
          <p:nvPr/>
        </p:nvSpPr>
        <p:spPr>
          <a:xfrm>
            <a:off x="9471422" y="5517237"/>
            <a:ext cx="11739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188.88.102.15</a:t>
            </a:r>
            <a:endParaRPr lang="en-US" sz="1450" dirty="0"/>
          </a:p>
        </p:txBody>
      </p:sp>
      <p:sp>
        <p:nvSpPr>
          <p:cNvPr id="39" name="Text 36"/>
          <p:cNvSpPr/>
          <p:nvPr/>
        </p:nvSpPr>
        <p:spPr>
          <a:xfrm>
            <a:off x="11031855" y="5517237"/>
            <a:ext cx="11739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188.88.90.15</a:t>
            </a:r>
            <a:endParaRPr lang="en-US" sz="1450" dirty="0"/>
          </a:p>
        </p:txBody>
      </p:sp>
      <p:sp>
        <p:nvSpPr>
          <p:cNvPr id="40" name="Text 37"/>
          <p:cNvSpPr/>
          <p:nvPr/>
        </p:nvSpPr>
        <p:spPr>
          <a:xfrm>
            <a:off x="12592288" y="5517237"/>
            <a:ext cx="117776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188.91.36.15</a:t>
            </a:r>
            <a:endParaRPr lang="en-US" sz="1450" dirty="0"/>
          </a:p>
        </p:txBody>
      </p:sp>
      <p:sp>
        <p:nvSpPr>
          <p:cNvPr id="41" name="Shape 38"/>
          <p:cNvSpPr/>
          <p:nvPr/>
        </p:nvSpPr>
        <p:spPr>
          <a:xfrm>
            <a:off x="6157317" y="6245066"/>
            <a:ext cx="7802166" cy="8491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2" name="Text 39"/>
          <p:cNvSpPr/>
          <p:nvPr/>
        </p:nvSpPr>
        <p:spPr>
          <a:xfrm>
            <a:off x="6346746" y="6366391"/>
            <a:ext cx="1177766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Backup Server</a:t>
            </a:r>
            <a:endParaRPr lang="en-US" sz="1450" dirty="0"/>
          </a:p>
        </p:txBody>
      </p:sp>
      <p:sp>
        <p:nvSpPr>
          <p:cNvPr id="43" name="Text 40"/>
          <p:cNvSpPr/>
          <p:nvPr/>
        </p:nvSpPr>
        <p:spPr>
          <a:xfrm>
            <a:off x="7910989" y="6366391"/>
            <a:ext cx="11739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188.88.36.16</a:t>
            </a:r>
            <a:endParaRPr lang="en-US" sz="1450" dirty="0"/>
          </a:p>
        </p:txBody>
      </p:sp>
      <p:sp>
        <p:nvSpPr>
          <p:cNvPr id="44" name="Text 41"/>
          <p:cNvSpPr/>
          <p:nvPr/>
        </p:nvSpPr>
        <p:spPr>
          <a:xfrm>
            <a:off x="9471422" y="6366391"/>
            <a:ext cx="11739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188.88.102.16</a:t>
            </a:r>
            <a:endParaRPr lang="en-US" sz="1450" dirty="0"/>
          </a:p>
        </p:txBody>
      </p:sp>
      <p:sp>
        <p:nvSpPr>
          <p:cNvPr id="45" name="Text 42"/>
          <p:cNvSpPr/>
          <p:nvPr/>
        </p:nvSpPr>
        <p:spPr>
          <a:xfrm>
            <a:off x="11031855" y="6366391"/>
            <a:ext cx="11739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188.88.90.16</a:t>
            </a:r>
            <a:endParaRPr lang="en-US" sz="1450" dirty="0"/>
          </a:p>
        </p:txBody>
      </p:sp>
      <p:sp>
        <p:nvSpPr>
          <p:cNvPr id="46" name="Text 43"/>
          <p:cNvSpPr/>
          <p:nvPr/>
        </p:nvSpPr>
        <p:spPr>
          <a:xfrm>
            <a:off x="12592288" y="6366391"/>
            <a:ext cx="117776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188.91.36.16</a:t>
            </a:r>
            <a:endParaRPr lang="en-US" sz="145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8FE54C2-D7DD-48FF-B8DA-030F53232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871" y="7484051"/>
            <a:ext cx="1819529" cy="6573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0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773" y="3146584"/>
            <a:ext cx="9866948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Algerian" panose="04020705040A02060702" pitchFamily="82" charset="0"/>
                <a:ea typeface="Barlow Bold" pitchFamily="34" charset="-122"/>
                <a:cs typeface="Barlow Bold" pitchFamily="34" charset="-120"/>
              </a:rPr>
              <a:t>Routing Configuration and ACL Firewall Rules</a:t>
            </a:r>
            <a:endParaRPr lang="en-US" sz="3900" dirty="0">
              <a:latin typeface="Algerian" panose="04020705040A02060702" pitchFamily="8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73" y="4048006"/>
            <a:ext cx="941070" cy="11293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82140" y="4236125"/>
            <a:ext cx="2486739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OSPF Dynamic Routing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882140" y="4658558"/>
            <a:ext cx="12089487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routers utilize OSPF for efficient and dynamic routing across the network, ensuring optimal data paths.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73" y="5177314"/>
            <a:ext cx="941070" cy="11293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82140" y="5365432"/>
            <a:ext cx="247673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ACL Firewall Rules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882140" y="5787866"/>
            <a:ext cx="12089487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Access-list rules are applied to Server VLANs to restrict unauthorized access, particularly from Guest VLANs, enhancing security.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773" y="6306622"/>
            <a:ext cx="941070" cy="11293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82140" y="6494740"/>
            <a:ext cx="247673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Example: Sydney ACL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882140" y="6917174"/>
            <a:ext cx="1208948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</a:t>
            </a:r>
            <a:r>
              <a:rPr lang="en-US" sz="1450" dirty="0">
                <a:solidFill>
                  <a:srgbClr val="384653"/>
                </a:solidFill>
                <a:highlight>
                  <a:srgbClr val="D4E9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SERVERS_PROTECT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ACL denies IP traffic from the Guest WiFi subnet (188.88.32.0/21) to the Server subnet (188.88.36.0/25).</a:t>
            </a:r>
            <a:endParaRPr lang="en-US" sz="14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9B0BB4-D7CC-4C56-8A6F-A0EB22A3FF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0871" y="7484051"/>
            <a:ext cx="1819529" cy="6573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708</Words>
  <Application>Microsoft Office PowerPoint</Application>
  <PresentationFormat>Custom</PresentationFormat>
  <Paragraphs>247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Unbounded Bold</vt:lpstr>
      <vt:lpstr>Calibri</vt:lpstr>
      <vt:lpstr>Arial</vt:lpstr>
      <vt:lpstr>Montserrat</vt:lpstr>
      <vt:lpstr>Barlow Bold</vt:lpstr>
      <vt:lpstr>Algerian</vt:lpstr>
      <vt:lpstr>Times New Roman</vt:lpstr>
      <vt:lpstr>Consolas</vt:lpstr>
      <vt:lpstr>Wingdings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Musa Bin Abdullah</cp:lastModifiedBy>
  <cp:revision>6</cp:revision>
  <dcterms:created xsi:type="dcterms:W3CDTF">2025-06-01T17:39:48Z</dcterms:created>
  <dcterms:modified xsi:type="dcterms:W3CDTF">2025-06-01T18:16:57Z</dcterms:modified>
</cp:coreProperties>
</file>